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03" r:id="rId2"/>
    <p:sldId id="266" r:id="rId3"/>
    <p:sldId id="398" r:id="rId4"/>
    <p:sldId id="409" r:id="rId5"/>
    <p:sldId id="417" r:id="rId6"/>
    <p:sldId id="269" r:id="rId7"/>
    <p:sldId id="418" r:id="rId8"/>
    <p:sldId id="419" r:id="rId9"/>
    <p:sldId id="281" r:id="rId10"/>
    <p:sldId id="410" r:id="rId11"/>
    <p:sldId id="411" r:id="rId12"/>
    <p:sldId id="284" r:id="rId13"/>
    <p:sldId id="412" r:id="rId14"/>
    <p:sldId id="285" r:id="rId15"/>
    <p:sldId id="286" r:id="rId16"/>
    <p:sldId id="271" r:id="rId17"/>
    <p:sldId id="413" r:id="rId18"/>
    <p:sldId id="392" r:id="rId19"/>
    <p:sldId id="402" r:id="rId20"/>
    <p:sldId id="393" r:id="rId21"/>
    <p:sldId id="294" r:id="rId2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sans titre" id="{975EFBA1-60E9-4B1F-B9B0-795D63743679}">
          <p14:sldIdLst>
            <p14:sldId id="303"/>
            <p14:sldId id="266"/>
            <p14:sldId id="398"/>
            <p14:sldId id="409"/>
            <p14:sldId id="417"/>
            <p14:sldId id="269"/>
            <p14:sldId id="418"/>
            <p14:sldId id="419"/>
            <p14:sldId id="281"/>
            <p14:sldId id="410"/>
            <p14:sldId id="411"/>
            <p14:sldId id="284"/>
            <p14:sldId id="412"/>
            <p14:sldId id="285"/>
            <p14:sldId id="286"/>
            <p14:sldId id="271"/>
            <p14:sldId id="413"/>
            <p14:sldId id="392"/>
            <p14:sldId id="402"/>
            <p14:sldId id="393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1614"/>
    <a:srgbClr val="1A3E71"/>
    <a:srgbClr val="002857"/>
    <a:srgbClr val="163B6F"/>
    <a:srgbClr val="F0F0F0"/>
    <a:srgbClr val="A51C18"/>
    <a:srgbClr val="334B77"/>
    <a:srgbClr val="E5E5E5"/>
    <a:srgbClr val="9B9B9B"/>
    <a:srgbClr val="5567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Objects="1">
      <p:cViewPr varScale="1">
        <p:scale>
          <a:sx n="78" d="100"/>
          <a:sy n="78" d="100"/>
        </p:scale>
        <p:origin x="1622" y="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56" d="100"/>
          <a:sy n="56" d="100"/>
        </p:scale>
        <p:origin x="285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24C586-8EE7-AF48-B32A-B03634DE7749}" type="datetimeFigureOut">
              <a:rPr lang="fr-FR" smtClean="0"/>
              <a:t>01/02/2024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55F6C-C462-EC4E-A672-E3DA8C1B46F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09621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1EE48-4E68-9343-AEBE-A8480D8633D2}" type="datetimeFigureOut">
              <a:rPr lang="fr-FR" smtClean="0"/>
              <a:t>01/02/2024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A8BE8-4E5E-3440-A5E7-AA67017625E8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4250516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Présentation Jérémie</a:t>
            </a:r>
          </a:p>
        </p:txBody>
      </p:sp>
    </p:spTree>
    <p:extLst>
      <p:ext uri="{BB962C8B-B14F-4D97-AF65-F5344CB8AC3E}">
        <p14:creationId xmlns:p14="http://schemas.microsoft.com/office/powerpoint/2010/main" val="1948534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Leviers économiques pour les clubs</a:t>
            </a:r>
          </a:p>
          <a:p>
            <a:r>
              <a:rPr lang="fr-FR" dirty="0" err="1"/>
              <a:t>Dvpt</a:t>
            </a:r>
            <a:r>
              <a:rPr lang="fr-FR" dirty="0"/>
              <a:t> féminisation</a:t>
            </a:r>
          </a:p>
        </p:txBody>
      </p:sp>
    </p:spTree>
    <p:extLst>
      <p:ext uri="{BB962C8B-B14F-4D97-AF65-F5344CB8AC3E}">
        <p14:creationId xmlns:p14="http://schemas.microsoft.com/office/powerpoint/2010/main" val="1895263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Présentation Jérémie</a:t>
            </a:r>
          </a:p>
        </p:txBody>
      </p:sp>
    </p:spTree>
    <p:extLst>
      <p:ext uri="{BB962C8B-B14F-4D97-AF65-F5344CB8AC3E}">
        <p14:creationId xmlns:p14="http://schemas.microsoft.com/office/powerpoint/2010/main" val="3022775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5907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Faire bilan 2023 avec stat + après bilan 2024</a:t>
            </a:r>
          </a:p>
        </p:txBody>
      </p:sp>
    </p:spTree>
    <p:extLst>
      <p:ext uri="{BB962C8B-B14F-4D97-AF65-F5344CB8AC3E}">
        <p14:creationId xmlns:p14="http://schemas.microsoft.com/office/powerpoint/2010/main" val="1074455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295508" y="5112576"/>
            <a:ext cx="6400800" cy="3592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400" b="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JJ/MM/AAAA</a:t>
            </a: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5384"/>
          </a:xfrm>
          <a:prstGeom prst="rect">
            <a:avLst/>
          </a:prstGeom>
        </p:spPr>
      </p:pic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426789" y="350474"/>
            <a:ext cx="8256835" cy="2214429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40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PAGE </a:t>
            </a:r>
          </a:p>
        </p:txBody>
      </p:sp>
      <p:sp>
        <p:nvSpPr>
          <p:cNvPr id="10" name="Sous-titre 2"/>
          <p:cNvSpPr txBox="1">
            <a:spLocks/>
          </p:cNvSpPr>
          <p:nvPr userDrawn="1"/>
        </p:nvSpPr>
        <p:spPr>
          <a:xfrm>
            <a:off x="426789" y="773118"/>
            <a:ext cx="8256835" cy="3865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 baseline="0">
                <a:solidFill>
                  <a:srgbClr val="1A3E7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SOUS-TITRE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617" y="4674515"/>
            <a:ext cx="5681177" cy="192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505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311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2295508" y="5112576"/>
            <a:ext cx="6400800" cy="3592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400" b="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JJ/MM/AAAA</a:t>
            </a:r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426789" y="350474"/>
            <a:ext cx="8256835" cy="2214429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40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PAGE </a:t>
            </a:r>
          </a:p>
        </p:txBody>
      </p:sp>
      <p:sp>
        <p:nvSpPr>
          <p:cNvPr id="10" name="Sous-titre 2"/>
          <p:cNvSpPr txBox="1">
            <a:spLocks/>
          </p:cNvSpPr>
          <p:nvPr userDrawn="1"/>
        </p:nvSpPr>
        <p:spPr>
          <a:xfrm>
            <a:off x="426789" y="773118"/>
            <a:ext cx="8256835" cy="3865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 baseline="0">
                <a:solidFill>
                  <a:srgbClr val="1A3E71"/>
                </a:solidFill>
                <a:latin typeface="Arial"/>
                <a:ea typeface="+mn-ea"/>
                <a:cs typeface="Arial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SOUS-TITRE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5723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é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FHB_POWERPOINT_STANDARD-02.jp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80000" cy="6858000"/>
          </a:xfrm>
          <a:prstGeom prst="rect">
            <a:avLst/>
          </a:prstGeom>
        </p:spPr>
      </p:pic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923908" y="4650573"/>
            <a:ext cx="7772400" cy="445859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20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452" y="5661248"/>
            <a:ext cx="2280856" cy="77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94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/>
          <p:cNvSpPr>
            <a:spLocks noGrp="1"/>
          </p:cNvSpPr>
          <p:nvPr>
            <p:ph type="ctrTitle" hasCustomPrompt="1"/>
          </p:nvPr>
        </p:nvSpPr>
        <p:spPr>
          <a:xfrm>
            <a:off x="426789" y="350475"/>
            <a:ext cx="8256835" cy="4088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1" baseline="0">
                <a:solidFill>
                  <a:srgbClr val="9B1614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PAGE </a:t>
            </a:r>
          </a:p>
        </p:txBody>
      </p:sp>
      <p:sp>
        <p:nvSpPr>
          <p:cNvPr id="12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426789" y="773118"/>
            <a:ext cx="8256835" cy="3865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800" b="1" baseline="0">
                <a:solidFill>
                  <a:srgbClr val="1A3E7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4077063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459956" y="1315122"/>
            <a:ext cx="8223668" cy="4679997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C85A19"/>
              </a:buClr>
              <a:buNone/>
              <a:defRPr sz="1400">
                <a:solidFill>
                  <a:srgbClr val="1A3E71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9B1614"/>
              </a:buClr>
              <a:buFont typeface="Arial" panose="020B0604020202020204" pitchFamily="34" charset="0"/>
              <a:buChar char="•"/>
              <a:defRPr sz="1400">
                <a:solidFill>
                  <a:srgbClr val="1A3E71"/>
                </a:solidFill>
                <a:latin typeface="Arial"/>
                <a:cs typeface="Arial"/>
              </a:defRPr>
            </a:lvl2pPr>
            <a:lvl3pPr marL="447675" indent="-180975">
              <a:buClr>
                <a:srgbClr val="9B1614"/>
              </a:buClr>
              <a:defRPr sz="1200">
                <a:solidFill>
                  <a:srgbClr val="1A3E71"/>
                </a:solidFill>
                <a:latin typeface="Arial"/>
                <a:cs typeface="Arial"/>
              </a:defRPr>
            </a:lvl3pPr>
            <a:lvl4pPr marL="447675" indent="-180975">
              <a:buClr>
                <a:srgbClr val="9B1614"/>
              </a:buClr>
              <a:buFont typeface="Arial" panose="020B0604020202020204" pitchFamily="34" charset="0"/>
              <a:buChar char="•"/>
              <a:defRPr sz="1200" i="1">
                <a:solidFill>
                  <a:srgbClr val="1A3E71"/>
                </a:solidFill>
                <a:latin typeface="Arial"/>
                <a:cs typeface="Arial"/>
              </a:defRPr>
            </a:lvl4pPr>
            <a:lvl5pPr marL="809625" indent="-180975">
              <a:buClr>
                <a:srgbClr val="9B1614"/>
              </a:buClr>
              <a:buFont typeface="Courier New"/>
              <a:buChar char="o"/>
              <a:defRPr sz="1000">
                <a:solidFill>
                  <a:srgbClr val="1A3E7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Titre 1"/>
          <p:cNvSpPr>
            <a:spLocks noGrp="1"/>
          </p:cNvSpPr>
          <p:nvPr>
            <p:ph type="ctrTitle" hasCustomPrompt="1"/>
          </p:nvPr>
        </p:nvSpPr>
        <p:spPr>
          <a:xfrm>
            <a:off x="426789" y="350475"/>
            <a:ext cx="8256835" cy="4088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1" baseline="0">
                <a:solidFill>
                  <a:srgbClr val="9B1614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PAGE </a:t>
            </a:r>
          </a:p>
        </p:txBody>
      </p:sp>
      <p:sp>
        <p:nvSpPr>
          <p:cNvPr id="8" name="Sous-titre 2"/>
          <p:cNvSpPr>
            <a:spLocks noGrp="1"/>
          </p:cNvSpPr>
          <p:nvPr>
            <p:ph type="subTitle" idx="10" hasCustomPrompt="1"/>
          </p:nvPr>
        </p:nvSpPr>
        <p:spPr>
          <a:xfrm>
            <a:off x="426789" y="773118"/>
            <a:ext cx="8256835" cy="3865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800" b="1" baseline="0">
                <a:solidFill>
                  <a:srgbClr val="1A3E7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236624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1 visuel et légen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451053" y="1327150"/>
            <a:ext cx="4722812" cy="46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1A3E71"/>
                </a:solidFill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4" name="Espace réservé du contenu 2"/>
          <p:cNvSpPr>
            <a:spLocks noGrp="1"/>
          </p:cNvSpPr>
          <p:nvPr>
            <p:ph idx="11" hasCustomPrompt="1"/>
          </p:nvPr>
        </p:nvSpPr>
        <p:spPr>
          <a:xfrm>
            <a:off x="5473700" y="1327150"/>
            <a:ext cx="3209923" cy="4680000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9B1614"/>
              </a:buClr>
              <a:buFont typeface="Arial"/>
              <a:buChar char="•"/>
              <a:defRPr sz="1400">
                <a:solidFill>
                  <a:srgbClr val="1A3E71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400">
                <a:solidFill>
                  <a:srgbClr val="002857"/>
                </a:solidFill>
                <a:latin typeface="+mn-lt"/>
              </a:defRPr>
            </a:lvl2pPr>
            <a:lvl3pPr marL="447675" indent="-180975">
              <a:buClr>
                <a:srgbClr val="C85A19"/>
              </a:buClr>
              <a:defRPr sz="1200">
                <a:solidFill>
                  <a:srgbClr val="002857"/>
                </a:solidFill>
                <a:latin typeface="+mn-lt"/>
              </a:defRPr>
            </a:lvl3pPr>
            <a:lvl4pPr marL="447675" indent="-180975">
              <a:buClr>
                <a:srgbClr val="C85A19"/>
              </a:buClr>
              <a:buFont typeface="Arial" panose="020B0604020202020204" pitchFamily="34" charset="0"/>
              <a:buChar char="•"/>
              <a:defRPr sz="1200" i="1">
                <a:solidFill>
                  <a:srgbClr val="002857"/>
                </a:solidFill>
                <a:latin typeface="+mn-lt"/>
              </a:defRPr>
            </a:lvl4pPr>
            <a:lvl5pPr marL="809625" indent="-180975">
              <a:buClr>
                <a:srgbClr val="C85A19"/>
              </a:buClr>
              <a:buFont typeface="Courier New"/>
              <a:buChar char="o"/>
              <a:defRPr sz="1000">
                <a:solidFill>
                  <a:srgbClr val="002857"/>
                </a:solidFill>
                <a:latin typeface="+mn-lt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7" name="Titre 1"/>
          <p:cNvSpPr>
            <a:spLocks noGrp="1"/>
          </p:cNvSpPr>
          <p:nvPr>
            <p:ph type="ctrTitle" hasCustomPrompt="1"/>
          </p:nvPr>
        </p:nvSpPr>
        <p:spPr>
          <a:xfrm>
            <a:off x="426789" y="350475"/>
            <a:ext cx="8256835" cy="4088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1" baseline="0">
                <a:solidFill>
                  <a:srgbClr val="9B1614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PAGE </a:t>
            </a:r>
          </a:p>
        </p:txBody>
      </p:sp>
      <p:sp>
        <p:nvSpPr>
          <p:cNvPr id="10" name="Sous-titre 2"/>
          <p:cNvSpPr>
            <a:spLocks noGrp="1"/>
          </p:cNvSpPr>
          <p:nvPr>
            <p:ph type="subTitle" idx="12" hasCustomPrompt="1"/>
          </p:nvPr>
        </p:nvSpPr>
        <p:spPr>
          <a:xfrm>
            <a:off x="426789" y="773118"/>
            <a:ext cx="8256835" cy="3865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800" b="1" baseline="0">
                <a:solidFill>
                  <a:srgbClr val="1A3E7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3302620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 2 colonne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4684246" y="1315122"/>
            <a:ext cx="3999378" cy="4679997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Clr>
                <a:srgbClr val="9B1614"/>
              </a:buClr>
              <a:buNone/>
              <a:defRPr sz="1400">
                <a:solidFill>
                  <a:srgbClr val="1A3E71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9B1614"/>
              </a:buClr>
              <a:buFont typeface="Arial" panose="020B0604020202020204" pitchFamily="34" charset="0"/>
              <a:buChar char="•"/>
              <a:defRPr sz="1400">
                <a:solidFill>
                  <a:srgbClr val="1A3E71"/>
                </a:solidFill>
                <a:latin typeface="Arial"/>
                <a:cs typeface="Arial"/>
              </a:defRPr>
            </a:lvl2pPr>
            <a:lvl3pPr marL="447675" indent="-180975">
              <a:buClr>
                <a:srgbClr val="9B1614"/>
              </a:buClr>
              <a:defRPr sz="1200">
                <a:solidFill>
                  <a:srgbClr val="1A3E71"/>
                </a:solidFill>
                <a:latin typeface="Arial"/>
                <a:cs typeface="Arial"/>
              </a:defRPr>
            </a:lvl3pPr>
            <a:lvl4pPr marL="447675" indent="-180975">
              <a:buClr>
                <a:srgbClr val="9B1614"/>
              </a:buClr>
              <a:buFont typeface="Arial" panose="020B0604020202020204" pitchFamily="34" charset="0"/>
              <a:buChar char="•"/>
              <a:defRPr sz="1200" i="1">
                <a:solidFill>
                  <a:srgbClr val="1A3E71"/>
                </a:solidFill>
                <a:latin typeface="Arial"/>
                <a:cs typeface="Arial"/>
              </a:defRPr>
            </a:lvl4pPr>
            <a:lvl5pPr marL="809625" indent="-180975">
              <a:buClr>
                <a:srgbClr val="9B1614"/>
              </a:buClr>
              <a:buFont typeface="Courier New"/>
              <a:buChar char="o"/>
              <a:defRPr sz="1000">
                <a:solidFill>
                  <a:srgbClr val="1A3E7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contenu 2"/>
          <p:cNvSpPr>
            <a:spLocks noGrp="1"/>
          </p:cNvSpPr>
          <p:nvPr>
            <p:ph idx="11"/>
          </p:nvPr>
        </p:nvSpPr>
        <p:spPr>
          <a:xfrm>
            <a:off x="426790" y="1315121"/>
            <a:ext cx="3960000" cy="4679997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9B1614"/>
              </a:buClr>
              <a:buNone/>
              <a:defRPr sz="1400">
                <a:solidFill>
                  <a:srgbClr val="1A3E71"/>
                </a:solidFill>
                <a:latin typeface="Arial"/>
                <a:cs typeface="Arial"/>
              </a:defRPr>
            </a:lvl1pPr>
            <a:lvl2pPr marL="447675" indent="-180975">
              <a:buClr>
                <a:srgbClr val="9B1614"/>
              </a:buClr>
              <a:buFont typeface="Arial" panose="020B0604020202020204" pitchFamily="34" charset="0"/>
              <a:buChar char="•"/>
              <a:defRPr sz="1400">
                <a:solidFill>
                  <a:srgbClr val="1A3E71"/>
                </a:solidFill>
                <a:latin typeface="Arial"/>
                <a:cs typeface="Arial"/>
              </a:defRPr>
            </a:lvl2pPr>
            <a:lvl3pPr marL="447675" indent="-180975">
              <a:buClr>
                <a:srgbClr val="9B1614"/>
              </a:buClr>
              <a:defRPr sz="1200">
                <a:solidFill>
                  <a:srgbClr val="1A3E71"/>
                </a:solidFill>
                <a:latin typeface="Arial"/>
                <a:cs typeface="Arial"/>
              </a:defRPr>
            </a:lvl3pPr>
            <a:lvl4pPr marL="447675" indent="-180975">
              <a:buClr>
                <a:srgbClr val="9B1614"/>
              </a:buClr>
              <a:buFont typeface="Arial" panose="020B0604020202020204" pitchFamily="34" charset="0"/>
              <a:buChar char="•"/>
              <a:defRPr sz="1200" i="1">
                <a:solidFill>
                  <a:srgbClr val="1A3E71"/>
                </a:solidFill>
                <a:latin typeface="Arial"/>
                <a:cs typeface="Arial"/>
              </a:defRPr>
            </a:lvl4pPr>
            <a:lvl5pPr marL="809625" indent="-180975">
              <a:buClr>
                <a:srgbClr val="9B1614"/>
              </a:buClr>
              <a:buFont typeface="Courier New"/>
              <a:buChar char="o"/>
              <a:defRPr sz="1000">
                <a:solidFill>
                  <a:srgbClr val="1A3E7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Titre 1"/>
          <p:cNvSpPr>
            <a:spLocks noGrp="1"/>
          </p:cNvSpPr>
          <p:nvPr>
            <p:ph type="ctrTitle" hasCustomPrompt="1"/>
          </p:nvPr>
        </p:nvSpPr>
        <p:spPr>
          <a:xfrm>
            <a:off x="426789" y="350475"/>
            <a:ext cx="8256835" cy="4088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1" baseline="0">
                <a:solidFill>
                  <a:srgbClr val="9B1614"/>
                </a:solidFill>
                <a:latin typeface="Arial"/>
                <a:cs typeface="Arial"/>
              </a:defRPr>
            </a:lvl1pPr>
          </a:lstStyle>
          <a:p>
            <a:r>
              <a:rPr lang="fr-FR" dirty="0"/>
              <a:t>TITRE DE LA PAGE </a:t>
            </a:r>
          </a:p>
        </p:txBody>
      </p:sp>
      <p:sp>
        <p:nvSpPr>
          <p:cNvPr id="8" name="Sous-titre 2"/>
          <p:cNvSpPr>
            <a:spLocks noGrp="1"/>
          </p:cNvSpPr>
          <p:nvPr>
            <p:ph type="subTitle" idx="12" hasCustomPrompt="1"/>
          </p:nvPr>
        </p:nvSpPr>
        <p:spPr>
          <a:xfrm>
            <a:off x="426789" y="773118"/>
            <a:ext cx="8256835" cy="3865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/>
              <a:buNone/>
              <a:defRPr sz="1800" b="1" baseline="0">
                <a:solidFill>
                  <a:srgbClr val="1A3E7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584584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349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3421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FHB_POWERPOINT_STANDARD-03.jp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9612" cy="6858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063" y="6058309"/>
            <a:ext cx="1913433" cy="57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70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51" r:id="rId2"/>
    <p:sldLayoutId id="2147483658" r:id="rId3"/>
    <p:sldLayoutId id="2147483649" r:id="rId4"/>
    <p:sldLayoutId id="2147483654" r:id="rId5"/>
    <p:sldLayoutId id="2147483656" r:id="rId6"/>
    <p:sldLayoutId id="2147483661" r:id="rId7"/>
    <p:sldLayoutId id="2147483664" r:id="rId8"/>
    <p:sldLayoutId id="2147483666" r:id="rId9"/>
    <p:sldLayoutId id="2147483667" r:id="rId10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office.com/e/CF0Lhud4SZ" TargetMode="Externa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appelaprojets.ffhandball.fr/login" TargetMode="Externa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e/jTdN9fhun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A3E71"/>
          </a:solidFill>
          <a:ln>
            <a:solidFill>
              <a:srgbClr val="1A3E7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000" b="1" kern="1200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2DAB56A-B075-A5C7-B621-7EB30EE93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722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80497DEC-5371-2D30-3274-FA5536CBE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9653" y="309519"/>
            <a:ext cx="8256835" cy="408838"/>
          </a:xfrm>
        </p:spPr>
        <p:txBody>
          <a:bodyPr>
            <a:normAutofit fontScale="90000"/>
          </a:bodyPr>
          <a:lstStyle/>
          <a:p>
            <a:r>
              <a:rPr lang="en-US" sz="2400" u="sng" dirty="0"/>
              <a:t>FETE DES HANDBALLS = Obligation SC</a:t>
            </a:r>
            <a:br>
              <a:rPr lang="en-US" sz="2400" dirty="0"/>
            </a:br>
            <a:endParaRPr lang="fr-FR" dirty="0"/>
          </a:p>
        </p:txBody>
      </p:sp>
      <p:sp>
        <p:nvSpPr>
          <p:cNvPr id="8" name="Espace réservé du contenu 4">
            <a:extLst>
              <a:ext uri="{FF2B5EF4-FFF2-40B4-BE49-F238E27FC236}">
                <a16:creationId xmlns:a16="http://schemas.microsoft.com/office/drawing/2014/main" id="{FDBBDC4F-1895-14F0-D969-F7B08C2E4A95}"/>
              </a:ext>
            </a:extLst>
          </p:cNvPr>
          <p:cNvSpPr txBox="1">
            <a:spLocks/>
          </p:cNvSpPr>
          <p:nvPr/>
        </p:nvSpPr>
        <p:spPr>
          <a:xfrm>
            <a:off x="4246241" y="977725"/>
            <a:ext cx="4636590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Clr>
                <a:srgbClr val="C85A19"/>
              </a:buClr>
              <a:buFont typeface="Arial"/>
              <a:buNone/>
              <a:defRPr sz="1400" kern="1200">
                <a:solidFill>
                  <a:srgbClr val="1A3E71"/>
                </a:solidFill>
                <a:latin typeface="Arial"/>
                <a:ea typeface="+mn-ea"/>
                <a:cs typeface="Arial"/>
              </a:defRPr>
            </a:lvl1pPr>
            <a:lvl2pPr marL="447675" indent="-180975" algn="l" defTabSz="457200" rtl="0" eaLnBrk="1" latinLnBrk="0" hangingPunct="1">
              <a:spcBef>
                <a:spcPct val="20000"/>
              </a:spcBef>
              <a:buClr>
                <a:srgbClr val="9B1614"/>
              </a:buClr>
              <a:buFont typeface="Arial" panose="020B0604020202020204" pitchFamily="34" charset="0"/>
              <a:buChar char="•"/>
              <a:defRPr sz="1400" kern="1200">
                <a:solidFill>
                  <a:srgbClr val="1A3E71"/>
                </a:solidFill>
                <a:latin typeface="Arial"/>
                <a:ea typeface="+mn-ea"/>
                <a:cs typeface="Arial"/>
              </a:defRPr>
            </a:lvl2pPr>
            <a:lvl3pPr marL="447675" indent="-180975" algn="l" defTabSz="457200" rtl="0" eaLnBrk="1" latinLnBrk="0" hangingPunct="1">
              <a:spcBef>
                <a:spcPct val="20000"/>
              </a:spcBef>
              <a:buClr>
                <a:srgbClr val="9B1614"/>
              </a:buClr>
              <a:buFont typeface="Arial"/>
              <a:buChar char="•"/>
              <a:defRPr sz="1200" kern="1200">
                <a:solidFill>
                  <a:srgbClr val="1A3E71"/>
                </a:solidFill>
                <a:latin typeface="Arial"/>
                <a:ea typeface="+mn-ea"/>
                <a:cs typeface="Arial"/>
              </a:defRPr>
            </a:lvl3pPr>
            <a:lvl4pPr marL="447675" indent="-180975" algn="l" defTabSz="457200" rtl="0" eaLnBrk="1" latinLnBrk="0" hangingPunct="1">
              <a:spcBef>
                <a:spcPct val="20000"/>
              </a:spcBef>
              <a:buClr>
                <a:srgbClr val="9B1614"/>
              </a:buClr>
              <a:buFont typeface="Arial" panose="020B0604020202020204" pitchFamily="34" charset="0"/>
              <a:buChar char="•"/>
              <a:defRPr sz="1200" i="1" kern="1200">
                <a:solidFill>
                  <a:srgbClr val="1A3E71"/>
                </a:solidFill>
                <a:latin typeface="Arial"/>
                <a:ea typeface="+mn-ea"/>
                <a:cs typeface="Arial"/>
              </a:defRPr>
            </a:lvl4pPr>
            <a:lvl5pPr marL="809625" indent="-180975" algn="l" defTabSz="457200" rtl="0" eaLnBrk="1" latinLnBrk="0" hangingPunct="1">
              <a:spcBef>
                <a:spcPct val="20000"/>
              </a:spcBef>
              <a:buClr>
                <a:srgbClr val="9B1614"/>
              </a:buClr>
              <a:buFont typeface="Courier New"/>
              <a:buChar char="o"/>
              <a:defRPr sz="1000" kern="1200">
                <a:solidFill>
                  <a:srgbClr val="1A3E7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000" dirty="0"/>
              <a:t>Les clubs proposent des activités au sein de leur structure, ouvertes aux non licenciés :</a:t>
            </a:r>
          </a:p>
          <a:p>
            <a:pPr algn="just"/>
            <a:r>
              <a:rPr lang="fr-FR" sz="2000" dirty="0"/>
              <a:t>	- tournois de hand à 4</a:t>
            </a:r>
          </a:p>
          <a:p>
            <a:pPr algn="just"/>
            <a:r>
              <a:rPr lang="fr-FR" sz="2000" dirty="0"/>
              <a:t>	- organisation des plateaux baby et </a:t>
            </a:r>
            <a:r>
              <a:rPr lang="fr-FR" sz="2000" dirty="0" err="1"/>
              <a:t>minihand</a:t>
            </a:r>
            <a:endParaRPr lang="fr-FR" sz="2000" dirty="0"/>
          </a:p>
          <a:p>
            <a:pPr algn="just"/>
            <a:r>
              <a:rPr lang="fr-FR" sz="2000" dirty="0"/>
              <a:t>	- activités hand ensemble</a:t>
            </a:r>
          </a:p>
          <a:p>
            <a:pPr algn="just"/>
            <a:r>
              <a:rPr lang="fr-FR" sz="2000" dirty="0"/>
              <a:t>	- activité </a:t>
            </a:r>
            <a:r>
              <a:rPr lang="fr-FR" sz="2000" dirty="0" err="1"/>
              <a:t>handfit</a:t>
            </a:r>
            <a:endParaRPr lang="fr-FR" sz="2000" dirty="0"/>
          </a:p>
          <a:p>
            <a:pPr algn="just"/>
            <a:r>
              <a:rPr lang="fr-FR" sz="2000" dirty="0"/>
              <a:t>	- activités innovantes : hand fluo …</a:t>
            </a:r>
          </a:p>
          <a:p>
            <a:pPr algn="just"/>
            <a:r>
              <a:rPr lang="fr-FR" sz="2000" dirty="0"/>
              <a:t>	- tournois intergénérationnels</a:t>
            </a:r>
          </a:p>
          <a:p>
            <a:pPr algn="just"/>
            <a:r>
              <a:rPr lang="fr-FR" sz="2000" dirty="0"/>
              <a:t>Ils communiquent au travers des réseaux sociaux.</a:t>
            </a:r>
          </a:p>
          <a:p>
            <a:pPr algn="just"/>
            <a:r>
              <a:rPr lang="fr-FR" sz="2000" dirty="0"/>
              <a:t>Ils font des licences événementielles afin de répertorier les nouveaux licenciés ciblés.</a:t>
            </a:r>
          </a:p>
          <a:p>
            <a:pPr algn="just"/>
            <a:endParaRPr lang="fr-FR" sz="20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8A98D0-F11C-7B9B-032B-E5D5CD4F4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22" y="980728"/>
            <a:ext cx="3768594" cy="533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655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5BB5EA24-03A0-6CCA-4CF5-36345907B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608" y="657804"/>
            <a:ext cx="8589872" cy="4752528"/>
          </a:xfrm>
        </p:spPr>
        <p:txBody>
          <a:bodyPr/>
          <a:lstStyle/>
          <a:p>
            <a:pPr algn="just"/>
            <a:r>
              <a:rPr lang="fr-FR" sz="2000" u="sng" dirty="0"/>
              <a:t>9h-12h</a:t>
            </a:r>
            <a:r>
              <a:rPr lang="fr-FR" sz="2000" dirty="0"/>
              <a:t> : </a:t>
            </a:r>
            <a:r>
              <a:rPr lang="fr-FR" sz="2000" dirty="0">
                <a:highlight>
                  <a:srgbClr val="FFFF00"/>
                </a:highlight>
              </a:rPr>
              <a:t>le samedi et/ou dimanche matin </a:t>
            </a:r>
            <a:r>
              <a:rPr lang="fr-FR" sz="2000" dirty="0"/>
              <a:t>- Comités et Clubs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 err="1"/>
              <a:t>Babyhand</a:t>
            </a:r>
            <a:r>
              <a:rPr lang="fr-FR" sz="2000" dirty="0"/>
              <a:t>, hand 1</a:t>
            </a:r>
            <a:r>
              <a:rPr lang="fr-FR" sz="2000" baseline="30000" dirty="0"/>
              <a:t>er</a:t>
            </a:r>
            <a:r>
              <a:rPr lang="fr-FR" sz="2000" dirty="0"/>
              <a:t> pas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 err="1"/>
              <a:t>Handfit</a:t>
            </a:r>
            <a:r>
              <a:rPr lang="fr-FR" sz="2000" dirty="0"/>
              <a:t>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 err="1"/>
              <a:t>Handensemble</a:t>
            </a:r>
            <a:r>
              <a:rPr lang="fr-FR" sz="2000" dirty="0"/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/>
              <a:t>CPS de secteur (plutôt dimanche matin)</a:t>
            </a:r>
          </a:p>
          <a:p>
            <a:pPr algn="just"/>
            <a:endParaRPr lang="fr-FR" sz="1050" dirty="0"/>
          </a:p>
          <a:p>
            <a:pPr algn="just"/>
            <a:r>
              <a:rPr lang="fr-FR" sz="2000" u="sng" dirty="0"/>
              <a:t>14h-17h</a:t>
            </a:r>
            <a:r>
              <a:rPr lang="fr-FR" sz="2000" dirty="0"/>
              <a:t> : </a:t>
            </a:r>
            <a:r>
              <a:rPr lang="fr-FR" sz="2000" dirty="0">
                <a:highlight>
                  <a:srgbClr val="FFFF00"/>
                </a:highlight>
              </a:rPr>
              <a:t>le samedi après-midi </a:t>
            </a:r>
            <a:r>
              <a:rPr lang="fr-FR" sz="2000" dirty="0"/>
              <a:t>-  Comités et Clubs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/>
              <a:t>Activité Hand à 4 pour les moins de 11 ans, moins de 13 ans - Favoriser les non licenciés : </a:t>
            </a:r>
            <a:r>
              <a:rPr lang="fr-FR" sz="2000" b="1" dirty="0"/>
              <a:t>principe de « parrainage »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/>
              <a:t>Tournois intergénérationnels (parents enfants etc…)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/>
              <a:t>…</a:t>
            </a:r>
          </a:p>
          <a:p>
            <a:pPr algn="just"/>
            <a:endParaRPr lang="fr-FR" sz="1000" dirty="0"/>
          </a:p>
          <a:p>
            <a:pPr algn="just"/>
            <a:r>
              <a:rPr lang="fr-FR" sz="2000" u="sng" dirty="0"/>
              <a:t>18h</a:t>
            </a:r>
            <a:r>
              <a:rPr lang="fr-FR" sz="2000" dirty="0"/>
              <a:t> : </a:t>
            </a:r>
            <a:r>
              <a:rPr lang="fr-FR" sz="2000" dirty="0">
                <a:highlight>
                  <a:srgbClr val="FFFF00"/>
                </a:highlight>
              </a:rPr>
              <a:t>le samedi soir - Comités et Clubs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/>
              <a:t>Organisation d’une soirée festive sur une thématique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/>
              <a:t>Proposition d’une bourse aux vêtements sportifs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/>
              <a:t>Soirée technique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/>
              <a:t>…</a:t>
            </a:r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9D37DBB-A546-37FF-2B34-DCB7D94C6F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5240" y="147731"/>
            <a:ext cx="8256835" cy="40883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PROPOSITION D’ORGANISATION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AC1D4B8-0824-6E4E-24EB-70EBB17FE52F}"/>
              </a:ext>
            </a:extLst>
          </p:cNvPr>
          <p:cNvSpPr txBox="1"/>
          <p:nvPr/>
        </p:nvSpPr>
        <p:spPr>
          <a:xfrm>
            <a:off x="125760" y="6340937"/>
            <a:ext cx="81003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dirty="0">
                <a:solidFill>
                  <a:srgbClr val="1A3E71"/>
                </a:solidFill>
              </a:rPr>
              <a:t>Les organisations sont ouvertes aux non licenciés</a:t>
            </a:r>
          </a:p>
        </p:txBody>
      </p:sp>
    </p:spTree>
    <p:extLst>
      <p:ext uri="{BB962C8B-B14F-4D97-AF65-F5344CB8AC3E}">
        <p14:creationId xmlns:p14="http://schemas.microsoft.com/office/powerpoint/2010/main" val="4238444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D6D96A91-498B-5B4A-0F53-441FF12735CA}"/>
              </a:ext>
            </a:extLst>
          </p:cNvPr>
          <p:cNvSpPr txBox="1">
            <a:spLocks/>
          </p:cNvSpPr>
          <p:nvPr/>
        </p:nvSpPr>
        <p:spPr>
          <a:xfrm>
            <a:off x="1619672" y="776205"/>
            <a:ext cx="7124328" cy="445859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b="1" kern="1200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fr-FR" sz="3200" u="sng" dirty="0"/>
              <a:t>Présentation de jeux concours</a:t>
            </a:r>
          </a:p>
          <a:p>
            <a:r>
              <a:rPr lang="fr-FR" sz="3200" dirty="0"/>
              <a:t>« Fête des Handballs »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AB1DB18-ACE3-FC0D-86CB-F895AED95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690" y="2118081"/>
            <a:ext cx="1083825" cy="10838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28B4DBA-7715-E081-15F7-8DEA1BB6E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1915" y="2887087"/>
            <a:ext cx="1083825" cy="108382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402ED3C-C5BC-DFDC-2A2C-7EADDA7361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5818" y="2169342"/>
            <a:ext cx="1102103" cy="110210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0DD5F65-8711-2DA1-C360-FB2275779F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8509" y="2887088"/>
            <a:ext cx="1083825" cy="10838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51800DE-14BF-529A-0612-7B1A66D342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8699" y="2118023"/>
            <a:ext cx="1083825" cy="1083825"/>
          </a:xfrm>
          <a:prstGeom prst="rect">
            <a:avLst/>
          </a:prstGeom>
        </p:spPr>
      </p:pic>
      <p:pic>
        <p:nvPicPr>
          <p:cNvPr id="2" name="Image 1" descr="Une image contenant texte&#10;&#10;Description générée automatiquement">
            <a:extLst>
              <a:ext uri="{FF2B5EF4-FFF2-40B4-BE49-F238E27FC236}">
                <a16:creationId xmlns:a16="http://schemas.microsoft.com/office/drawing/2014/main" id="{30833E29-49D3-D8D0-6157-68EF20F50B6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l="-3730" t="28878" r="8346" b="26468"/>
          <a:stretch/>
        </p:blipFill>
        <p:spPr>
          <a:xfrm>
            <a:off x="1741655" y="4062851"/>
            <a:ext cx="4680520" cy="3099661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FEE6AA6A-910D-FDD8-CDCD-28DE77848E17}"/>
              </a:ext>
            </a:extLst>
          </p:cNvPr>
          <p:cNvSpPr/>
          <p:nvPr/>
        </p:nvSpPr>
        <p:spPr>
          <a:xfrm>
            <a:off x="2188932" y="2155752"/>
            <a:ext cx="1120525" cy="1083825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700BE8AC-DD10-7F41-657C-CCC939C9C759}"/>
              </a:ext>
            </a:extLst>
          </p:cNvPr>
          <p:cNvSpPr/>
          <p:nvPr/>
        </p:nvSpPr>
        <p:spPr>
          <a:xfrm>
            <a:off x="3458043" y="2118081"/>
            <a:ext cx="1120525" cy="108382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24B74BA2-BEA8-9639-B3ED-694434B7A5DE}"/>
              </a:ext>
            </a:extLst>
          </p:cNvPr>
          <p:cNvSpPr/>
          <p:nvPr/>
        </p:nvSpPr>
        <p:spPr>
          <a:xfrm>
            <a:off x="4761615" y="2117185"/>
            <a:ext cx="1120525" cy="10838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C02C4311-2BAE-71E6-8D1E-35AAC603F637}"/>
              </a:ext>
            </a:extLst>
          </p:cNvPr>
          <p:cNvSpPr/>
          <p:nvPr/>
        </p:nvSpPr>
        <p:spPr>
          <a:xfrm>
            <a:off x="2918509" y="2887030"/>
            <a:ext cx="1120525" cy="108382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87F0B94-371C-04A5-9F9D-ED1075267D15}"/>
              </a:ext>
            </a:extLst>
          </p:cNvPr>
          <p:cNvSpPr/>
          <p:nvPr/>
        </p:nvSpPr>
        <p:spPr>
          <a:xfrm>
            <a:off x="4047959" y="2863891"/>
            <a:ext cx="1120525" cy="1083825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061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02A643A1-73D2-74FA-E77E-4ABC7EE3B7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96752"/>
            <a:ext cx="8223668" cy="4679997"/>
          </a:xfrm>
        </p:spPr>
        <p:txBody>
          <a:bodyPr/>
          <a:lstStyle/>
          <a:p>
            <a:pPr marL="342900" indent="-342900" algn="just">
              <a:buFont typeface="+mj-lt"/>
              <a:buAutoNum type="arabicPeriod"/>
            </a:pPr>
            <a:r>
              <a:rPr lang="fr-FR" sz="1800" dirty="0"/>
              <a:t>Le plus grand nombre d’organisation et de participation aux fêtes des handballs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sz="1800" dirty="0"/>
              <a:t>Le recensement du plus grand nombre de licences événementielles créées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sz="1800" dirty="0"/>
              <a:t>Une activité originale et une photo et/ou vidéo originale proposées le jour des fêtes en fonction de thèmes spécifiques (collaboration avec une autre association, activité handball dans un lieu insolite, évènements handball et culturelle, ….) </a:t>
            </a:r>
          </a:p>
          <a:p>
            <a:pPr marL="342900" indent="-342900" algn="just">
              <a:buFont typeface="+mj-lt"/>
              <a:buAutoNum type="arabicPeriod"/>
            </a:pPr>
            <a:endParaRPr lang="fr-FR" sz="1400" u="sng" dirty="0"/>
          </a:p>
          <a:p>
            <a:pPr marL="342900" indent="-342900" algn="just">
              <a:buFont typeface="+mj-lt"/>
              <a:buAutoNum type="arabicPeriod"/>
            </a:pPr>
            <a:endParaRPr lang="fr-FR" sz="1400" u="sng" dirty="0"/>
          </a:p>
          <a:p>
            <a:pPr algn="ctr"/>
            <a:r>
              <a:rPr lang="fr-FR" sz="1600" b="1" u="sng" dirty="0">
                <a:solidFill>
                  <a:schemeClr val="accent2">
                    <a:lumMod val="75000"/>
                  </a:schemeClr>
                </a:solidFill>
              </a:rPr>
              <a:t>Lots à gagner : Places pour le match France-Slovénie</a:t>
            </a:r>
          </a:p>
          <a:p>
            <a:pPr algn="ctr"/>
            <a:endParaRPr lang="fr-FR" sz="1600" b="1" u="sng" dirty="0"/>
          </a:p>
          <a:p>
            <a:pPr algn="ctr"/>
            <a:endParaRPr lang="fr-FR" sz="1600" b="1" u="sng" dirty="0"/>
          </a:p>
          <a:p>
            <a:pPr algn="ctr"/>
            <a:endParaRPr lang="fr-FR" sz="1600" b="1" u="sng" dirty="0"/>
          </a:p>
          <a:p>
            <a:pPr algn="ctr"/>
            <a:r>
              <a:rPr lang="fr-FR" sz="1600" b="1" u="sng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 faut s’inscrire sur le Forms pour avoir que la participation du club compt</a:t>
            </a:r>
            <a:r>
              <a:rPr lang="fr-FR" sz="1600" b="1" u="sng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endParaRPr lang="fr-FR" sz="1600" b="1" u="sng" dirty="0">
              <a:solidFill>
                <a:schemeClr val="tx2"/>
              </a:solidFill>
            </a:endParaRPr>
          </a:p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5F772543-E06F-026B-A136-7AE8F97300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Des jeux concours ! A destination des clubs</a:t>
            </a:r>
            <a:br>
              <a:rPr lang="fr-FR" sz="2400" b="1" dirty="0">
                <a:solidFill>
                  <a:srgbClr val="C00000"/>
                </a:solidFill>
              </a:rPr>
            </a:br>
            <a:endParaRPr lang="fr-FR" dirty="0"/>
          </a:p>
        </p:txBody>
      </p:sp>
      <p:sp>
        <p:nvSpPr>
          <p:cNvPr id="4" name="Flèche : bas 3">
            <a:extLst>
              <a:ext uri="{FF2B5EF4-FFF2-40B4-BE49-F238E27FC236}">
                <a16:creationId xmlns:a16="http://schemas.microsoft.com/office/drawing/2014/main" id="{955393DB-29BE-F928-A1C6-15008EC7C636}"/>
              </a:ext>
            </a:extLst>
          </p:cNvPr>
          <p:cNvSpPr/>
          <p:nvPr/>
        </p:nvSpPr>
        <p:spPr>
          <a:xfrm>
            <a:off x="4139952" y="4149080"/>
            <a:ext cx="720080" cy="72008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2842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27A8A0E0-13FF-2BAE-C6FD-C059E5279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576" y="4365105"/>
            <a:ext cx="8156756" cy="731328"/>
          </a:xfrm>
        </p:spPr>
        <p:txBody>
          <a:bodyPr>
            <a:normAutofit/>
          </a:bodyPr>
          <a:lstStyle/>
          <a:p>
            <a:r>
              <a:rPr lang="fr-FR" sz="3600" dirty="0"/>
              <a:t>Prends toi aux Jeux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90148C-6EB2-1DD7-951C-E5A28DEB1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144" y="1772816"/>
            <a:ext cx="2431924" cy="187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465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A5A2B588-6BB7-88F5-5C81-C2359D6C2F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8293" y="188640"/>
            <a:ext cx="5976664" cy="5976664"/>
          </a:xfrm>
        </p:spPr>
      </p:pic>
    </p:spTree>
    <p:extLst>
      <p:ext uri="{BB962C8B-B14F-4D97-AF65-F5344CB8AC3E}">
        <p14:creationId xmlns:p14="http://schemas.microsoft.com/office/powerpoint/2010/main" val="741900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12BDCE4-9FEF-CBA6-4A0E-1733258354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098" y="350475"/>
            <a:ext cx="8256835" cy="408838"/>
          </a:xfrm>
        </p:spPr>
        <p:txBody>
          <a:bodyPr>
            <a:noAutofit/>
          </a:bodyPr>
          <a:lstStyle/>
          <a:p>
            <a:r>
              <a:rPr lang="fr-FR" sz="2800" u="sng" dirty="0"/>
              <a:t>Ce qui est </a:t>
            </a:r>
            <a:r>
              <a:rPr lang="fr-FR" sz="2800" dirty="0"/>
              <a:t>: ELIGIBLE </a:t>
            </a:r>
            <a:r>
              <a:rPr lang="fr-FR" sz="2800" dirty="0">
                <a:solidFill>
                  <a:srgbClr val="00B050"/>
                </a:solidFill>
              </a:rPr>
              <a:t>(</a:t>
            </a:r>
            <a:r>
              <a:rPr lang="fr-FR" sz="2800" dirty="0">
                <a:solidFill>
                  <a:srgbClr val="00B050"/>
                </a:solidFill>
                <a:sym typeface="Wingdings" panose="05000000000000000000" pitchFamily="2" charset="2"/>
              </a:rPr>
              <a:t>) </a:t>
            </a:r>
            <a:r>
              <a:rPr lang="fr-FR" sz="2800" dirty="0"/>
              <a:t>et NON ELIGIBLE </a:t>
            </a:r>
            <a:r>
              <a:rPr lang="fr-FR" sz="2800" dirty="0">
                <a:solidFill>
                  <a:srgbClr val="FF0000"/>
                </a:solidFill>
              </a:rPr>
              <a:t>(</a:t>
            </a:r>
            <a:r>
              <a:rPr lang="fr-FR" sz="2800" dirty="0">
                <a:solidFill>
                  <a:srgbClr val="FF0000"/>
                </a:solidFill>
                <a:sym typeface="Wingdings" panose="05000000000000000000" pitchFamily="2" charset="2"/>
              </a:rPr>
              <a:t>)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" name="Espace réservé du contenu 1">
            <a:extLst>
              <a:ext uri="{FF2B5EF4-FFF2-40B4-BE49-F238E27FC236}">
                <a16:creationId xmlns:a16="http://schemas.microsoft.com/office/drawing/2014/main" id="{5F572E17-C556-C16F-7661-1CA6B38DF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593" y="980728"/>
            <a:ext cx="9180722" cy="552679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800" u="sng" dirty="0"/>
              <a:t>Lieu de l’animation </a:t>
            </a:r>
            <a:r>
              <a:rPr lang="fr-FR" sz="1800" dirty="0"/>
              <a:t>:</a:t>
            </a:r>
          </a:p>
          <a:p>
            <a:r>
              <a:rPr lang="fr-FR" sz="1800" dirty="0"/>
              <a:t>- </a:t>
            </a:r>
            <a:r>
              <a:rPr lang="fr-FR" sz="1800" dirty="0">
                <a:solidFill>
                  <a:srgbClr val="00B050"/>
                </a:solidFill>
                <a:sym typeface="Wingdings" panose="05000000000000000000" pitchFamily="2" charset="2"/>
              </a:rPr>
              <a:t> : </a:t>
            </a:r>
            <a:r>
              <a:rPr lang="fr-FR" sz="1800" dirty="0"/>
              <a:t>Sur un city stade, parking supermarché, centre-ville, place de marché, base de loisirs, parc, jardin, …</a:t>
            </a:r>
            <a:endParaRPr lang="fr-FR" sz="1800" dirty="0">
              <a:solidFill>
                <a:srgbClr val="00B050"/>
              </a:solidFill>
              <a:sym typeface="Wingdings" panose="05000000000000000000" pitchFamily="2" charset="2"/>
            </a:endParaRPr>
          </a:p>
          <a:p>
            <a:r>
              <a:rPr lang="fr-FR" sz="1800" dirty="0"/>
              <a:t>- </a:t>
            </a:r>
            <a:r>
              <a:rPr lang="fr-FR" sz="1800" dirty="0">
                <a:solidFill>
                  <a:srgbClr val="FF0000"/>
                </a:solidFill>
                <a:sym typeface="Wingdings" panose="05000000000000000000" pitchFamily="2" charset="2"/>
              </a:rPr>
              <a:t> : </a:t>
            </a:r>
            <a:r>
              <a:rPr lang="fr-FR" sz="1800" dirty="0"/>
              <a:t>Sur un stade, dans un gymnase, dans une cour d’école, complexe sportif…</a:t>
            </a:r>
            <a:endParaRPr lang="fr-FR" sz="1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fr-FR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800" u="sng" dirty="0"/>
              <a:t>Les publics </a:t>
            </a:r>
            <a:r>
              <a:rPr lang="fr-FR" sz="1800" dirty="0"/>
              <a:t>:</a:t>
            </a:r>
          </a:p>
          <a:p>
            <a:r>
              <a:rPr lang="fr-FR" sz="1800" dirty="0"/>
              <a:t>- </a:t>
            </a:r>
            <a:r>
              <a:rPr lang="fr-FR" sz="1800" dirty="0">
                <a:solidFill>
                  <a:srgbClr val="00B050"/>
                </a:solidFill>
                <a:sym typeface="Wingdings" panose="05000000000000000000" pitchFamily="2" charset="2"/>
              </a:rPr>
              <a:t> : </a:t>
            </a:r>
            <a:r>
              <a:rPr lang="fr-FR" sz="1800" dirty="0"/>
              <a:t>Non licenciés : adultes, enfants, intergénérationnel (familles), public scolaire, public spécialisé (IME, EHPAD, PJJ…</a:t>
            </a:r>
            <a:r>
              <a:rPr lang="fr-FR" sz="18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1800" dirty="0">
                <a:sym typeface="Wingdings" panose="05000000000000000000" pitchFamily="2" charset="2"/>
              </a:rPr>
              <a:t>)</a:t>
            </a:r>
            <a:endParaRPr lang="fr-FR" sz="1800" dirty="0">
              <a:solidFill>
                <a:srgbClr val="00B050"/>
              </a:solidFill>
              <a:sym typeface="Wingdings" panose="05000000000000000000" pitchFamily="2" charset="2"/>
            </a:endParaRPr>
          </a:p>
          <a:p>
            <a:r>
              <a:rPr lang="fr-FR" sz="1800" dirty="0">
                <a:sym typeface="Wingdings" panose="05000000000000000000" pitchFamily="2" charset="2"/>
              </a:rPr>
              <a:t>- </a:t>
            </a:r>
            <a:r>
              <a:rPr lang="fr-FR" sz="1800" dirty="0">
                <a:solidFill>
                  <a:srgbClr val="00B050"/>
                </a:solidFill>
                <a:sym typeface="Wingdings" panose="05000000000000000000" pitchFamily="2" charset="2"/>
              </a:rPr>
              <a:t> : </a:t>
            </a:r>
            <a:r>
              <a:rPr lang="fr-FR" sz="1800" dirty="0">
                <a:sym typeface="Wingdings" panose="05000000000000000000" pitchFamily="2" charset="2"/>
              </a:rPr>
              <a:t>Les publics prioritaires :public en situation de handicap, les habitants des zones prioritaires (ZRR/QPV), le développement de la pratique féminine</a:t>
            </a:r>
          </a:p>
          <a:p>
            <a:r>
              <a:rPr lang="fr-FR" sz="1800" dirty="0"/>
              <a:t>-</a:t>
            </a:r>
            <a:r>
              <a:rPr lang="fr-FR" sz="1800" b="1" dirty="0"/>
              <a:t> </a:t>
            </a:r>
            <a:r>
              <a:rPr lang="fr-FR" sz="1800" dirty="0">
                <a:solidFill>
                  <a:srgbClr val="FF0000"/>
                </a:solidFill>
                <a:sym typeface="Wingdings" panose="05000000000000000000" pitchFamily="2" charset="2"/>
              </a:rPr>
              <a:t> : </a:t>
            </a:r>
            <a:r>
              <a:rPr lang="fr-FR" sz="1800" b="1" dirty="0"/>
              <a:t>Que</a:t>
            </a:r>
            <a:r>
              <a:rPr lang="fr-FR" sz="1800" dirty="0"/>
              <a:t> les licenciés de son club et/ou d’un club voisin …</a:t>
            </a:r>
          </a:p>
          <a:p>
            <a:endParaRPr lang="fr-FR" sz="1800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800" u="sng" dirty="0"/>
              <a:t>Les activités </a:t>
            </a:r>
            <a:r>
              <a:rPr lang="fr-FR" sz="1800" dirty="0"/>
              <a:t>:</a:t>
            </a:r>
          </a:p>
          <a:p>
            <a:r>
              <a:rPr lang="fr-FR" sz="1800" dirty="0"/>
              <a:t>- </a:t>
            </a:r>
            <a:r>
              <a:rPr lang="fr-FR" sz="1800" dirty="0">
                <a:solidFill>
                  <a:srgbClr val="00B050"/>
                </a:solidFill>
                <a:sym typeface="Wingdings" panose="05000000000000000000" pitchFamily="2" charset="2"/>
              </a:rPr>
              <a:t> : </a:t>
            </a:r>
            <a:r>
              <a:rPr lang="fr-FR" sz="1800" dirty="0">
                <a:sym typeface="Wingdings" panose="05000000000000000000" pitchFamily="2" charset="2"/>
              </a:rPr>
              <a:t>au moins  2 offres de pratique parmi :</a:t>
            </a:r>
            <a:r>
              <a:rPr lang="fr-FR" sz="1800" dirty="0" err="1">
                <a:sym typeface="Wingdings" panose="05000000000000000000" pitchFamily="2" charset="2"/>
              </a:rPr>
              <a:t>babyhand</a:t>
            </a:r>
            <a:r>
              <a:rPr lang="fr-FR" sz="1800" dirty="0">
                <a:sym typeface="Wingdings" panose="05000000000000000000" pitchFamily="2" charset="2"/>
              </a:rPr>
              <a:t>, mini, hand à 4, hand Fluo, Beach hand, Hand fit, Hand Ensemble, Hand Sourds, Para hand</a:t>
            </a:r>
            <a:r>
              <a:rPr lang="fr-FR" sz="1800" dirty="0"/>
              <a:t>, …</a:t>
            </a:r>
            <a:endParaRPr lang="fr-FR" sz="1800" dirty="0">
              <a:sym typeface="Wingdings" panose="05000000000000000000" pitchFamily="2" charset="2"/>
            </a:endParaRPr>
          </a:p>
          <a:p>
            <a:r>
              <a:rPr lang="fr-FR" sz="1800" dirty="0"/>
              <a:t>- </a:t>
            </a:r>
            <a:r>
              <a:rPr lang="fr-FR" sz="1800" dirty="0">
                <a:solidFill>
                  <a:srgbClr val="FF0000"/>
                </a:solidFill>
                <a:sym typeface="Wingdings" panose="05000000000000000000" pitchFamily="2" charset="2"/>
              </a:rPr>
              <a:t> : </a:t>
            </a:r>
            <a:r>
              <a:rPr lang="fr-FR" sz="1800" dirty="0"/>
              <a:t>1 seule offre de pratique</a:t>
            </a:r>
            <a:endParaRPr lang="fr-FR" sz="1800" dirty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553245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A38B573-63CE-5617-C171-7EAB440D8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08" y="817329"/>
            <a:ext cx="8856984" cy="4968552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800" b="1" u="sng" dirty="0"/>
              <a:t>Une période d’événements de développement :</a:t>
            </a:r>
            <a:endParaRPr lang="fr-FR" sz="1800" dirty="0"/>
          </a:p>
          <a:p>
            <a:r>
              <a:rPr lang="fr-FR" sz="1800" dirty="0"/>
              <a:t>du 1</a:t>
            </a:r>
            <a:r>
              <a:rPr lang="fr-FR" sz="1800" baseline="30000" dirty="0"/>
              <a:t>er</a:t>
            </a:r>
            <a:r>
              <a:rPr lang="fr-FR" sz="1800" dirty="0"/>
              <a:t> mai au 30 septembre–vivons les JOP et débutons l’héritage 2024.</a:t>
            </a:r>
          </a:p>
          <a:p>
            <a:r>
              <a:rPr lang="fr-FR" sz="1800" dirty="0"/>
              <a:t>Favorisons les territoires du passage de la flamme.</a:t>
            </a:r>
          </a:p>
          <a:p>
            <a:endParaRPr lang="fr-FR" sz="1800" dirty="0"/>
          </a:p>
          <a:p>
            <a:r>
              <a:rPr lang="fr-FR" sz="1800" dirty="0"/>
              <a:t>La ligue peut s’associer à vos événements lors du </a:t>
            </a:r>
          </a:p>
          <a:p>
            <a:r>
              <a:rPr lang="fr-FR" sz="1800" dirty="0"/>
              <a:t>passage de la flamme olympique.</a:t>
            </a:r>
          </a:p>
          <a:p>
            <a:r>
              <a:rPr lang="fr-FR" sz="1800" dirty="0"/>
              <a:t>Dans ce cas, Merci de nous communiquer :</a:t>
            </a:r>
          </a:p>
          <a:p>
            <a:r>
              <a:rPr lang="fr-FR" sz="1800" dirty="0"/>
              <a:t>Date, lieu exact, vos besoins (matériel, RH…)</a:t>
            </a:r>
          </a:p>
          <a:p>
            <a:endParaRPr lang="fr-FR" sz="1800" dirty="0"/>
          </a:p>
          <a:p>
            <a:endParaRPr lang="fr-FR" sz="18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800" b="1" u="sng" dirty="0"/>
              <a:t>Des offres de pratique :</a:t>
            </a:r>
            <a:endParaRPr lang="fr-FR" sz="1800" dirty="0"/>
          </a:p>
          <a:p>
            <a:r>
              <a:rPr lang="fr-FR" sz="1800" dirty="0"/>
              <a:t>- Proposer toutes les offres de pratique de la FFHB : Hand à 4, </a:t>
            </a:r>
            <a:r>
              <a:rPr lang="fr-FR" sz="1800" dirty="0" err="1"/>
              <a:t>babyhand</a:t>
            </a:r>
            <a:r>
              <a:rPr lang="fr-FR" sz="1800" dirty="0"/>
              <a:t>, </a:t>
            </a:r>
            <a:r>
              <a:rPr lang="fr-FR" sz="1800" dirty="0" err="1"/>
              <a:t>beach</a:t>
            </a:r>
            <a:r>
              <a:rPr lang="fr-FR" sz="1800" dirty="0"/>
              <a:t> handball, </a:t>
            </a:r>
            <a:r>
              <a:rPr lang="fr-FR" sz="1800" dirty="0" err="1"/>
              <a:t>handfit</a:t>
            </a:r>
            <a:r>
              <a:rPr lang="fr-FR" sz="1800" dirty="0"/>
              <a:t>, hand ensemble, para hand, hand sourd…</a:t>
            </a:r>
          </a:p>
          <a:p>
            <a:r>
              <a:rPr lang="fr-FR" sz="1800" dirty="0"/>
              <a:t>Au </a:t>
            </a:r>
            <a:r>
              <a:rPr lang="fr-FR" sz="1800" dirty="0">
                <a:highlight>
                  <a:srgbClr val="FFFF00"/>
                </a:highlight>
              </a:rPr>
              <a:t>minimum 2 activités </a:t>
            </a:r>
            <a:r>
              <a:rPr lang="fr-FR" sz="1800" dirty="0"/>
              <a:t>à proposer pendant l’événement.</a:t>
            </a:r>
          </a:p>
          <a:p>
            <a:r>
              <a:rPr lang="fr-FR" sz="1800" dirty="0"/>
              <a:t>- Proposer ces événements en priorité auprès des villes labellisées « Terre des jeux ».</a:t>
            </a:r>
          </a:p>
          <a:p>
            <a:r>
              <a:rPr lang="fr-FR" sz="1800" dirty="0"/>
              <a:t>- Proposer l’entière gratuité des animations pour tous les publics </a:t>
            </a:r>
          </a:p>
          <a:p>
            <a:endParaRPr lang="fr-FR" sz="1800" dirty="0"/>
          </a:p>
          <a:p>
            <a:endParaRPr lang="fr-FR" sz="1800" i="1" dirty="0"/>
          </a:p>
          <a:p>
            <a:endParaRPr lang="fr-FR" sz="1800" i="1" dirty="0"/>
          </a:p>
          <a:p>
            <a:endParaRPr lang="fr-FR" i="1" dirty="0"/>
          </a:p>
          <a:p>
            <a:endParaRPr lang="fr-FR" i="1" dirty="0"/>
          </a:p>
          <a:p>
            <a:pPr>
              <a:lnSpc>
                <a:spcPct val="150000"/>
              </a:lnSpc>
            </a:pPr>
            <a:endParaRPr lang="fr-FR" sz="1800" dirty="0"/>
          </a:p>
          <a:p>
            <a:pPr>
              <a:lnSpc>
                <a:spcPct val="150000"/>
              </a:lnSpc>
            </a:pPr>
            <a:endParaRPr lang="fr-FR" sz="18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F5405AB-CB89-ADCB-49B8-5BC9C0163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0" y="204419"/>
            <a:ext cx="8256835" cy="408838"/>
          </a:xfrm>
        </p:spPr>
        <p:txBody>
          <a:bodyPr>
            <a:noAutofit/>
          </a:bodyPr>
          <a:lstStyle/>
          <a:p>
            <a:r>
              <a:rPr lang="fr-FR" sz="2800" u="sng" dirty="0"/>
              <a:t>PROGRAMMATION :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EEC539-2311-BB29-16ED-5EE634C3C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900" y="2276872"/>
            <a:ext cx="2640211" cy="204946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34E7D858-9575-FB5C-8D97-EF283FFB4989}"/>
              </a:ext>
            </a:extLst>
          </p:cNvPr>
          <p:cNvSpPr/>
          <p:nvPr/>
        </p:nvSpPr>
        <p:spPr>
          <a:xfrm>
            <a:off x="6679416" y="2666094"/>
            <a:ext cx="432048" cy="4320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4809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3528" y="476672"/>
            <a:ext cx="8527976" cy="1008112"/>
          </a:xfrm>
        </p:spPr>
        <p:txBody>
          <a:bodyPr>
            <a:noAutofit/>
          </a:bodyPr>
          <a:lstStyle/>
          <a:p>
            <a:pPr lvl="0"/>
            <a:r>
              <a:rPr lang="fr-FR" sz="4800" dirty="0">
                <a:solidFill>
                  <a:schemeClr val="bg1"/>
                </a:solidFill>
                <a:latin typeface="Parka Black" panose="02000503040000020004" pitchFamily="50" charset="0"/>
              </a:rPr>
              <a:t>Le Trophée des Clubs</a:t>
            </a:r>
            <a:br>
              <a:rPr lang="fr-FR" sz="4800" dirty="0">
                <a:solidFill>
                  <a:schemeClr val="bg1"/>
                </a:solidFill>
                <a:latin typeface="Parka Black" panose="02000503040000020004" pitchFamily="50" charset="0"/>
              </a:rPr>
            </a:br>
            <a:endParaRPr lang="fr-FR" sz="4800" dirty="0">
              <a:latin typeface="Parka Black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342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C7BCE66-69E3-CF65-4C7C-2395468D1B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0" y="146056"/>
            <a:ext cx="8256835" cy="408838"/>
          </a:xfrm>
        </p:spPr>
        <p:txBody>
          <a:bodyPr>
            <a:normAutofit fontScale="90000"/>
          </a:bodyPr>
          <a:lstStyle/>
          <a:p>
            <a:r>
              <a:rPr lang="fr-FR" u="sng" dirty="0"/>
              <a:t>TROPHEE DES CLUBS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75032EE4-20CF-1B2F-E63D-7C907611A4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03040" y="676064"/>
            <a:ext cx="5633256" cy="5633256"/>
          </a:xfrm>
        </p:spPr>
      </p:pic>
    </p:spTree>
    <p:extLst>
      <p:ext uri="{BB962C8B-B14F-4D97-AF65-F5344CB8AC3E}">
        <p14:creationId xmlns:p14="http://schemas.microsoft.com/office/powerpoint/2010/main" val="617897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15616" y="260648"/>
            <a:ext cx="7772400" cy="445859"/>
          </a:xfrm>
        </p:spPr>
        <p:txBody>
          <a:bodyPr>
            <a:noAutofit/>
          </a:bodyPr>
          <a:lstStyle/>
          <a:p>
            <a:r>
              <a:rPr lang="fr-FR" sz="3600" u="sng" dirty="0">
                <a:latin typeface="FFHand" panose="02000503030000020004" pitchFamily="2" charset="-18"/>
              </a:rPr>
              <a:t>ORDRE DU JOUR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-180528" y="980728"/>
            <a:ext cx="9324528" cy="504056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endParaRPr lang="fr-FR" sz="2800" dirty="0">
              <a:solidFill>
                <a:schemeClr val="bg1"/>
              </a:solidFill>
              <a:latin typeface="Parka Black" panose="02000503040000020004" pitchFamily="50" charset="0"/>
            </a:endParaRPr>
          </a:p>
          <a:p>
            <a:endParaRPr lang="fr-FR" dirty="0">
              <a:effectLst/>
            </a:endParaRPr>
          </a:p>
          <a:p>
            <a:pPr marL="1200150" lvl="1" indent="-742950">
              <a:buFont typeface="+mj-lt"/>
              <a:buAutoNum type="arabicPeriod"/>
            </a:pPr>
            <a:r>
              <a:rPr lang="fr-FR" sz="3600" dirty="0">
                <a:solidFill>
                  <a:schemeClr val="bg1"/>
                </a:solidFill>
                <a:latin typeface="Parka Black" panose="02000503040000020004" pitchFamily="50" charset="0"/>
              </a:rPr>
              <a:t>Point groupe Ethique</a:t>
            </a:r>
          </a:p>
          <a:p>
            <a:pPr marL="1200150" lvl="1" indent="-742950">
              <a:buFont typeface="+mj-lt"/>
              <a:buAutoNum type="arabicPeriod"/>
            </a:pPr>
            <a:r>
              <a:rPr lang="fr-FR" sz="3600" dirty="0">
                <a:solidFill>
                  <a:schemeClr val="bg1"/>
                </a:solidFill>
                <a:latin typeface="Parka Black" panose="02000503040000020004" pitchFamily="50" charset="0"/>
              </a:rPr>
              <a:t>Présentation des partenaires digitaux</a:t>
            </a:r>
          </a:p>
          <a:p>
            <a:pPr marL="1200150" lvl="1" indent="-742950">
              <a:buFont typeface="+mj-lt"/>
              <a:buAutoNum type="arabicPeriod"/>
            </a:pPr>
            <a:r>
              <a:rPr lang="fr-FR" sz="3600" dirty="0">
                <a:solidFill>
                  <a:schemeClr val="bg1"/>
                </a:solidFill>
                <a:latin typeface="Parka Black" panose="02000503040000020004" pitchFamily="50" charset="0"/>
              </a:rPr>
              <a:t>Rappel des Appels à Projets :</a:t>
            </a:r>
          </a:p>
          <a:p>
            <a:pPr lvl="1"/>
            <a:r>
              <a:rPr lang="fr-FR" sz="3600" dirty="0">
                <a:solidFill>
                  <a:schemeClr val="bg1"/>
                </a:solidFill>
                <a:latin typeface="Parka Black" panose="02000503040000020004" pitchFamily="50" charset="0"/>
              </a:rPr>
              <a:t>			- Trophée des Clubs</a:t>
            </a:r>
          </a:p>
          <a:p>
            <a:pPr lvl="1"/>
            <a:r>
              <a:rPr lang="fr-FR" sz="3600" dirty="0">
                <a:solidFill>
                  <a:schemeClr val="bg1"/>
                </a:solidFill>
                <a:latin typeface="Parka Black" panose="02000503040000020004" pitchFamily="50" charset="0"/>
              </a:rPr>
              <a:t>			- Fêtes des Handballs</a:t>
            </a:r>
          </a:p>
          <a:p>
            <a:pPr lvl="1"/>
            <a:r>
              <a:rPr lang="fr-FR" sz="3600" dirty="0">
                <a:solidFill>
                  <a:schemeClr val="bg1"/>
                </a:solidFill>
                <a:latin typeface="Parka Black" panose="02000503040000020004" pitchFamily="50" charset="0"/>
              </a:rPr>
              <a:t>			- Prends-toi aux Jeux</a:t>
            </a:r>
          </a:p>
          <a:p>
            <a:pPr lvl="1"/>
            <a:endParaRPr lang="fr-FR" sz="3600" dirty="0">
              <a:solidFill>
                <a:schemeClr val="bg1"/>
              </a:solidFill>
              <a:latin typeface="Parka Black" panose="02000503040000020004" pitchFamily="50" charset="0"/>
            </a:endParaRPr>
          </a:p>
          <a:p>
            <a:pPr marL="514350" indent="-514350">
              <a:buFont typeface="+mj-lt"/>
              <a:buAutoNum type="arabicPeriod"/>
            </a:pPr>
            <a:endParaRPr lang="fr-FR" sz="3600" dirty="0">
              <a:solidFill>
                <a:schemeClr val="bg1"/>
              </a:solidFill>
              <a:latin typeface="Parka Black" panose="0200050304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202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BD17A6F-381C-3B68-C9B1-D77BA61F10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u="sng" dirty="0"/>
              <a:t>APPEL A PROJETS FFHB</a:t>
            </a: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0503CC71-9BB2-D10A-C1F0-7D7CFEBB4ABB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2411760" y="1002658"/>
            <a:ext cx="4824536" cy="386563"/>
          </a:xfrm>
        </p:spPr>
        <p:txBody>
          <a:bodyPr/>
          <a:lstStyle/>
          <a:p>
            <a:r>
              <a:rPr lang="fr-FR" dirty="0">
                <a:hlinkClick r:id="rId2"/>
              </a:rPr>
              <a:t>https://appelaprojets.ffhandball.fr/login</a:t>
            </a:r>
            <a:endParaRPr lang="fr-FR" dirty="0"/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62EC379-CE2A-BBF3-0591-BC7E688C5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587" y="1628800"/>
            <a:ext cx="7966826" cy="389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540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443582" y="2204864"/>
            <a:ext cx="8256835" cy="1710373"/>
          </a:xfrm>
        </p:spPr>
        <p:txBody>
          <a:bodyPr>
            <a:normAutofit/>
          </a:bodyPr>
          <a:lstStyle/>
          <a:p>
            <a:pPr algn="ctr"/>
            <a:r>
              <a:rPr lang="fr-FR" sz="4800" dirty="0">
                <a:latin typeface="FFHand" panose="02000503030000020004" pitchFamily="2" charset="-18"/>
              </a:rPr>
              <a:t>Merci de votre attention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4000" b="1" kern="1200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2205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3528" y="476672"/>
            <a:ext cx="8527976" cy="1008112"/>
          </a:xfrm>
        </p:spPr>
        <p:txBody>
          <a:bodyPr>
            <a:noAutofit/>
          </a:bodyPr>
          <a:lstStyle/>
          <a:p>
            <a:pPr lvl="0"/>
            <a:r>
              <a:rPr lang="fr-FR" sz="4800" dirty="0">
                <a:solidFill>
                  <a:schemeClr val="bg1"/>
                </a:solidFill>
                <a:latin typeface="Parka Black" panose="02000503040000020004" pitchFamily="50" charset="0"/>
              </a:rPr>
              <a:t>Ethique et citoyenneté</a:t>
            </a:r>
            <a:br>
              <a:rPr lang="fr-FR" sz="4800" dirty="0">
                <a:solidFill>
                  <a:schemeClr val="bg1"/>
                </a:solidFill>
                <a:latin typeface="Parka Black" panose="02000503040000020004" pitchFamily="50" charset="0"/>
              </a:rPr>
            </a:br>
            <a:endParaRPr lang="fr-FR" sz="4800" dirty="0">
              <a:latin typeface="Parka Black" panose="02000503040000020004" pitchFamily="50" charset="0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D9C1AFD-E9BD-C292-5D9B-A82F1A1A04A3}"/>
              </a:ext>
            </a:extLst>
          </p:cNvPr>
          <p:cNvSpPr txBox="1">
            <a:spLocks/>
          </p:cNvSpPr>
          <p:nvPr/>
        </p:nvSpPr>
        <p:spPr>
          <a:xfrm>
            <a:off x="323528" y="1340768"/>
            <a:ext cx="8527976" cy="1008112"/>
          </a:xfrm>
          <a:prstGeom prst="rect">
            <a:avLst/>
          </a:prstGeom>
        </p:spPr>
        <p:txBody>
          <a:bodyPr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2000" b="1" kern="1200" baseline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fr-FR" b="0" i="1" dirty="0">
                <a:latin typeface="Parka Black" panose="02000503040000020004" pitchFamily="50" charset="0"/>
              </a:rPr>
              <a:t>Bénédicte </a:t>
            </a:r>
            <a:r>
              <a:rPr lang="fr-FR" b="0" i="1" dirty="0" err="1">
                <a:latin typeface="Parka Black" panose="02000503040000020004" pitchFamily="50" charset="0"/>
              </a:rPr>
              <a:t>Baricault</a:t>
            </a:r>
            <a:r>
              <a:rPr lang="fr-FR" b="0" i="1" dirty="0">
                <a:latin typeface="Parka Black" panose="02000503040000020004" pitchFamily="50" charset="0"/>
              </a:rPr>
              <a:t>, élue </a:t>
            </a:r>
          </a:p>
        </p:txBody>
      </p:sp>
    </p:spTree>
    <p:extLst>
      <p:ext uri="{BB962C8B-B14F-4D97-AF65-F5344CB8AC3E}">
        <p14:creationId xmlns:p14="http://schemas.microsoft.com/office/powerpoint/2010/main" val="455815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BBB3E125-AD2A-65B5-55CD-862195DEA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476672"/>
            <a:ext cx="3922984" cy="4679997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algn="just"/>
            <a:r>
              <a:rPr lang="fr-FR" sz="1800" b="0" i="0" dirty="0">
                <a:solidFill>
                  <a:srgbClr val="111111"/>
                </a:solidFill>
                <a:effectLst/>
                <a:latin typeface="parka"/>
              </a:rPr>
              <a:t>La Ligue de Bretagne de Handball vous invite à participer au prochain jeudi du dirigeant qui aura lieu le 1er février à 19H00 en visioconférence. </a:t>
            </a:r>
          </a:p>
          <a:p>
            <a:pPr algn="just"/>
            <a:r>
              <a:rPr lang="fr-FR" sz="1800" b="0" i="0" dirty="0">
                <a:solidFill>
                  <a:srgbClr val="111111"/>
                </a:solidFill>
                <a:effectLst/>
                <a:latin typeface="parka"/>
              </a:rPr>
              <a:t>Ce temps d’informations, animé par Guillaume DORAI, sera sur le thème </a:t>
            </a:r>
            <a:r>
              <a:rPr lang="fr-FR" sz="1800" b="0" i="1" dirty="0">
                <a:solidFill>
                  <a:srgbClr val="111111"/>
                </a:solidFill>
                <a:effectLst/>
                <a:latin typeface="parka"/>
              </a:rPr>
              <a:t>“Les violences numériques dans le sport”</a:t>
            </a:r>
          </a:p>
          <a:p>
            <a:endParaRPr lang="fr-FR" sz="1000" i="1" u="sng" dirty="0">
              <a:solidFill>
                <a:srgbClr val="111111"/>
              </a:solidFill>
              <a:latin typeface="parka"/>
              <a:cs typeface="Calibri" panose="020F0502020204030204" pitchFamily="34" charset="0"/>
            </a:endParaRPr>
          </a:p>
          <a:p>
            <a:endParaRPr lang="fr-FR" sz="1000" i="1" u="sng" dirty="0">
              <a:solidFill>
                <a:srgbClr val="111111"/>
              </a:solidFill>
              <a:latin typeface="parka"/>
              <a:cs typeface="Calibri" panose="020F0502020204030204" pitchFamily="34" charset="0"/>
            </a:endParaRPr>
          </a:p>
          <a:p>
            <a:endParaRPr lang="fr-FR" sz="1800" u="sng" dirty="0">
              <a:solidFill>
                <a:srgbClr val="000000"/>
              </a:solidFill>
              <a:latin typeface="Aptos" panose="020B0004020202020204" pitchFamily="34" charset="0"/>
              <a:cs typeface="Calibri" panose="020F0502020204030204" pitchFamily="34" charset="0"/>
            </a:endParaRPr>
          </a:p>
          <a:p>
            <a:r>
              <a:rPr lang="fr-FR" sz="1600" dirty="0"/>
              <a:t>Forms d’inscription : </a:t>
            </a:r>
            <a:r>
              <a:rPr lang="fr-FR" sz="1600" b="0" i="0" dirty="0">
                <a:effectLst/>
                <a:latin typeface="parka"/>
                <a:hlinkClick r:id="rId3"/>
              </a:rPr>
              <a:t>https://forms.office.com/e/jTdN9fhuns</a:t>
            </a:r>
            <a:endParaRPr lang="fr-FR" sz="1200" u="sng" dirty="0">
              <a:solidFill>
                <a:srgbClr val="000000"/>
              </a:solidFill>
              <a:latin typeface="Aptos" panose="020B0004020202020204" pitchFamily="34" charset="0"/>
              <a:cs typeface="Calibri" panose="020F0502020204030204" pitchFamily="34" charset="0"/>
            </a:endParaRPr>
          </a:p>
          <a:p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09B8B18-439A-4F41-67A1-2148DFB212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Webinaire LOG.IN Prévention</a:t>
            </a: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1E43A4D3-F20E-09E8-223F-74C6858B0E92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fr-FR" dirty="0"/>
              <a:t>Jeudi 1 février novembre – 19h00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B756F81-8405-4E79-3AC5-126392692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966399"/>
            <a:ext cx="4509120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752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3528" y="476672"/>
            <a:ext cx="8527976" cy="1008112"/>
          </a:xfrm>
        </p:spPr>
        <p:txBody>
          <a:bodyPr>
            <a:noAutofit/>
          </a:bodyPr>
          <a:lstStyle/>
          <a:p>
            <a:pPr lvl="0"/>
            <a:r>
              <a:rPr lang="fr-FR" sz="4800" dirty="0">
                <a:solidFill>
                  <a:schemeClr val="bg1"/>
                </a:solidFill>
                <a:latin typeface="Parka Black" panose="02000503040000020004" pitchFamily="50" charset="0"/>
              </a:rPr>
              <a:t>Partenaires numériques</a:t>
            </a:r>
            <a:endParaRPr lang="fr-FR" sz="4800" dirty="0">
              <a:latin typeface="Parka Black" panose="02000503040000020004" pitchFamily="50" charset="0"/>
            </a:endParaRPr>
          </a:p>
        </p:txBody>
      </p:sp>
      <p:pic>
        <p:nvPicPr>
          <p:cNvPr id="2050" name="Picture 2" descr="HelloAsso • La French Tech Bordeaux">
            <a:extLst>
              <a:ext uri="{FF2B5EF4-FFF2-40B4-BE49-F238E27FC236}">
                <a16:creationId xmlns:a16="http://schemas.microsoft.com/office/drawing/2014/main" id="{D6EE8E14-9D64-F57F-B56A-5EB0C6E53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02087"/>
            <a:ext cx="2376264" cy="160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match">
            <a:extLst>
              <a:ext uri="{FF2B5EF4-FFF2-40B4-BE49-F238E27FC236}">
                <a16:creationId xmlns:a16="http://schemas.microsoft.com/office/drawing/2014/main" id="{B6AE85ED-F9CD-8DFA-80F2-35F6A82726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38"/>
          <a:stretch/>
        </p:blipFill>
        <p:spPr bwMode="auto">
          <a:xfrm>
            <a:off x="3709039" y="1986476"/>
            <a:ext cx="1597805" cy="160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Qu'est-ce que Ma Petite Sponso ? – Ma Petite Sponso">
            <a:extLst>
              <a:ext uri="{FF2B5EF4-FFF2-40B4-BE49-F238E27FC236}">
                <a16:creationId xmlns:a16="http://schemas.microsoft.com/office/drawing/2014/main" id="{48871D2D-BA89-0727-B6C3-178C2DF07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519445"/>
            <a:ext cx="1807096" cy="225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asiCompta®, facilitez-vous la compta ! - AWA Solutions">
            <a:extLst>
              <a:ext uri="{FF2B5EF4-FFF2-40B4-BE49-F238E27FC236}">
                <a16:creationId xmlns:a16="http://schemas.microsoft.com/office/drawing/2014/main" id="{7A5F53BA-3235-9D7E-5F13-A527F50D4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962" y="3944578"/>
            <a:ext cx="3421108" cy="172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902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logo, Police, Graphique&#10;&#10;Description générée automatiquement">
            <a:extLst>
              <a:ext uri="{FF2B5EF4-FFF2-40B4-BE49-F238E27FC236}">
                <a16:creationId xmlns:a16="http://schemas.microsoft.com/office/drawing/2014/main" id="{3342A0DA-2581-3795-4C55-7DD62A0E9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3768" y="116632"/>
            <a:ext cx="4303721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53CB922-8671-3880-BAC1-A9945FCE3F14}"/>
              </a:ext>
            </a:extLst>
          </p:cNvPr>
          <p:cNvSpPr txBox="1"/>
          <p:nvPr/>
        </p:nvSpPr>
        <p:spPr>
          <a:xfrm>
            <a:off x="7569552" y="5352896"/>
            <a:ext cx="11736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i="1" dirty="0"/>
              <a:t>05.12.2023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BD80D-1CF0-4FB0-3E8E-5BA67737FA7E}"/>
              </a:ext>
            </a:extLst>
          </p:cNvPr>
          <p:cNvSpPr txBox="1"/>
          <p:nvPr/>
        </p:nvSpPr>
        <p:spPr>
          <a:xfrm>
            <a:off x="263969" y="1956967"/>
            <a:ext cx="8352928" cy="3982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125"/>
              </a:spcBef>
            </a:pPr>
            <a:r>
              <a:rPr lang="fr-FR" b="1" cap="all" spc="56" dirty="0">
                <a:solidFill>
                  <a:srgbClr val="1F376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Les points forts :  </a:t>
            </a:r>
          </a:p>
          <a:p>
            <a:pPr>
              <a:lnSpc>
                <a:spcPct val="115000"/>
              </a:lnSpc>
              <a:spcBef>
                <a:spcPts val="1125"/>
              </a:spcBef>
            </a:pPr>
            <a:endParaRPr lang="fr-FR" sz="135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5775" lvl="1" indent="-285750" algn="just">
              <a:lnSpc>
                <a:spcPct val="115000"/>
              </a:lnSpc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1871663" algn="l"/>
              </a:tabLst>
            </a:pPr>
            <a:r>
              <a:rPr lang="fr-FR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BasiCompta</a:t>
            </a:r>
            <a:r>
              <a:rPr lang="fr-F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® est un logiciel spécifiquement </a:t>
            </a:r>
            <a:r>
              <a:rPr lang="fr-F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dédié aux trésoriers </a:t>
            </a:r>
            <a:r>
              <a:rPr lang="fr-F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 non pas aux comptables. </a:t>
            </a:r>
          </a:p>
          <a:p>
            <a:pPr marL="300038" lvl="1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1871663" algn="l"/>
              </a:tabLst>
            </a:pPr>
            <a:endParaRPr lang="fr-FR" sz="75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5775" lvl="1" indent="-285750" algn="just">
              <a:lnSpc>
                <a:spcPct val="115000"/>
              </a:lnSpc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1871663" algn="l"/>
              </a:tabLst>
            </a:pPr>
            <a:r>
              <a:rPr lang="fr-F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Simple et intuitif, il respecte le plan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comptable associatif.</a:t>
            </a:r>
          </a:p>
          <a:p>
            <a:pPr marL="300038" lvl="1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1871663" algn="l"/>
              </a:tabLst>
            </a:pPr>
            <a:endParaRPr lang="fr-F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5775" lvl="1" indent="-285750" algn="just">
              <a:lnSpc>
                <a:spcPct val="115000"/>
              </a:lnSpc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1871663" algn="l"/>
              </a:tabLst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Génère automatiquement les comptes de résultat au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 </a:t>
            </a:r>
            <a:r>
              <a:rPr lang="fr-F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Cerfa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pour les demandes de subventions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00038" lvl="1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1871663" algn="l"/>
              </a:tabLst>
            </a:pPr>
            <a:endParaRPr lang="fr-F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0038" lvl="1" indent="0" algn="just">
              <a:lnSpc>
                <a:spcPct val="115000"/>
              </a:lnSpc>
              <a:spcBef>
                <a:spcPts val="0"/>
              </a:spcBef>
              <a:buNone/>
              <a:tabLst>
                <a:tab pos="1871663" algn="l"/>
              </a:tabLst>
            </a:pPr>
            <a:endParaRPr lang="fr-FR" sz="9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5775" lvl="1" indent="-285750" algn="just">
              <a:lnSpc>
                <a:spcPct val="115000"/>
              </a:lnSpc>
              <a:spcBef>
                <a:spcPts val="0"/>
              </a:spcBef>
              <a:buFont typeface="Courier New" panose="02070309020205020404" pitchFamily="49" charset="0"/>
              <a:buChar char="o"/>
              <a:tabLst>
                <a:tab pos="1871663" algn="l"/>
              </a:tabLst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Evolutions permanentes </a:t>
            </a:r>
          </a:p>
          <a:p>
            <a:pPr marL="0" indent="0" algn="just">
              <a:lnSpc>
                <a:spcPct val="115000"/>
              </a:lnSpc>
              <a:spcBef>
                <a:spcPts val="375"/>
              </a:spcBef>
              <a:spcAft>
                <a:spcPts val="750"/>
              </a:spcAft>
              <a:buNone/>
              <a:tabLst>
                <a:tab pos="1871663" algn="l"/>
              </a:tabLst>
            </a:pPr>
            <a:endParaRPr lang="fr-FR" sz="135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2197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logo, Police, Graphique&#10;&#10;Description générée automatiquement">
            <a:extLst>
              <a:ext uri="{FF2B5EF4-FFF2-40B4-BE49-F238E27FC236}">
                <a16:creationId xmlns:a16="http://schemas.microsoft.com/office/drawing/2014/main" id="{3342A0DA-2581-3795-4C55-7DD62A0E9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3808" y="64170"/>
            <a:ext cx="3744416" cy="129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301F999A-3AAD-1630-33EB-30F9802F7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20304"/>
            <a:ext cx="9596284" cy="2086684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1500"/>
              </a:spcBef>
            </a:pPr>
            <a:r>
              <a:rPr lang="fr-FR" sz="1800" b="1" cap="all" spc="75" dirty="0">
                <a:solidFill>
                  <a:srgbClr val="1F3763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Les points forts :  </a:t>
            </a:r>
            <a:r>
              <a:rPr lang="fr-FR" sz="2400" b="1" cap="all" spc="75" dirty="0">
                <a:solidFill>
                  <a:srgbClr val="1F376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Interconnexion  HelloAsso</a:t>
            </a:r>
            <a:endParaRPr lang="fr-FR" b="1" cap="all" spc="75" dirty="0">
              <a:solidFill>
                <a:srgbClr val="1F3763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Image 5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EE3622F2-71C9-9D47-5E06-7E703833A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583" y="1874340"/>
            <a:ext cx="6471557" cy="129431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11D8D61-2F9F-77D9-4AB5-7F7B20CAE8E6}"/>
              </a:ext>
            </a:extLst>
          </p:cNvPr>
          <p:cNvSpPr txBox="1"/>
          <p:nvPr/>
        </p:nvSpPr>
        <p:spPr>
          <a:xfrm>
            <a:off x="370862" y="3429000"/>
            <a:ext cx="852161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Grâce à cette fonctionnalité, les transactions reçues sur HelloAsso se transforment en enregistrements comptables. </a:t>
            </a:r>
          </a:p>
          <a:p>
            <a:endParaRPr lang="fr-FR" sz="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Ces nouveaux enregistrements renseignent </a:t>
            </a:r>
            <a:r>
              <a:rPr lang="fr-F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automatiquement 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informations des champs des formulaires de saisie BasiCompta® : date, libellé comptable, commentaire, montant, date de rapprochement bancaire. </a:t>
            </a:r>
          </a:p>
          <a:p>
            <a:endParaRPr lang="fr-FR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Cette automatisation vous permet ainsi de </a:t>
            </a:r>
            <a:r>
              <a:rPr lang="fr-F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gagner du temps </a:t>
            </a:r>
          </a:p>
          <a:p>
            <a:endParaRPr lang="fr-FR" sz="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et de </a:t>
            </a:r>
            <a:r>
              <a:rPr lang="fr-F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sécuriser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vos saisies ! </a:t>
            </a:r>
          </a:p>
          <a:p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noter que vous aurez la </a:t>
            </a:r>
            <a:r>
              <a:rPr lang="fr-F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possibilité d’accepter ou refuser individuellement 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transactions importées via HelloAsso.</a:t>
            </a:r>
          </a:p>
        </p:txBody>
      </p:sp>
    </p:spTree>
    <p:extLst>
      <p:ext uri="{BB962C8B-B14F-4D97-AF65-F5344CB8AC3E}">
        <p14:creationId xmlns:p14="http://schemas.microsoft.com/office/powerpoint/2010/main" val="236912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logo, Police, Graphique&#10;&#10;Description générée automatiquement">
            <a:extLst>
              <a:ext uri="{FF2B5EF4-FFF2-40B4-BE49-F238E27FC236}">
                <a16:creationId xmlns:a16="http://schemas.microsoft.com/office/drawing/2014/main" id="{3342A0DA-2581-3795-4C55-7DD62A0E9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3808" y="64170"/>
            <a:ext cx="3744416" cy="129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38128E8-1E6F-420F-EFC2-B7B939877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C5102D50-418E-ABD5-A4C8-760B8FEB09F4}"/>
              </a:ext>
            </a:extLst>
          </p:cNvPr>
          <p:cNvSpPr txBox="1">
            <a:spLocks/>
          </p:cNvSpPr>
          <p:nvPr/>
        </p:nvSpPr>
        <p:spPr>
          <a:xfrm>
            <a:off x="539552" y="2276872"/>
            <a:ext cx="7639082" cy="3453846"/>
          </a:xfr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fr-FR" sz="2400" b="1" cap="all" spc="75" dirty="0">
                <a:solidFill>
                  <a:srgbClr val="1F3763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Les tarifs :  </a:t>
            </a:r>
            <a:endParaRPr lang="fr-FR" sz="2400" cap="all" spc="75" dirty="0">
              <a:solidFill>
                <a:srgbClr val="1F3763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Font typeface="Arial"/>
              <a:buNone/>
            </a:pPr>
            <a:r>
              <a:rPr lang="fr-FR" sz="1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 tarifs accessibles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Font typeface="Arial"/>
              <a:buNone/>
            </a:pPr>
            <a:endParaRPr lang="fr-FR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Font typeface="Arial"/>
              <a:buNone/>
              <a:tabLst>
                <a:tab pos="2495550" algn="l"/>
              </a:tabLst>
            </a:pPr>
            <a:r>
              <a:rPr lang="fr-FR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Chaque association utilisatrice paye un abonnement de : </a:t>
            </a:r>
          </a:p>
          <a:p>
            <a:pPr lvl="1"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2495550" algn="l"/>
              </a:tabLst>
            </a:pPr>
            <a:r>
              <a:rPr lang="fr-FR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60€ ttc par an : </a:t>
            </a:r>
          </a:p>
          <a:p>
            <a:pPr lvl="2"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2495550" algn="l"/>
              </a:tabLst>
            </a:pP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Accès au logiciel</a:t>
            </a:r>
          </a:p>
          <a:p>
            <a:pPr lvl="2"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2495550" algn="l"/>
              </a:tabLst>
            </a:pP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Aide de son référent </a:t>
            </a:r>
            <a:r>
              <a:rPr lang="fr-FR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BasiCompta</a:t>
            </a:r>
            <a:endParaRPr lang="fr-FR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2495550" algn="l"/>
              </a:tabLst>
            </a:pPr>
            <a:r>
              <a:rPr lang="fr-FR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30€ ttc à ajouter la première année pour : </a:t>
            </a:r>
          </a:p>
          <a:p>
            <a:pPr lvl="2"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2495550" algn="l"/>
              </a:tabLst>
            </a:pP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formation </a:t>
            </a:r>
          </a:p>
          <a:p>
            <a:pPr lvl="2"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2495550" algn="l"/>
              </a:tabLst>
            </a:pPr>
            <a:r>
              <a:rPr lang="fr-F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l’aide au paramétrage. </a:t>
            </a:r>
            <a:endParaRPr lang="fr-FR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450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27A8A0E0-13FF-2BAE-C6FD-C059E5279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576" y="4365105"/>
            <a:ext cx="8156756" cy="731328"/>
          </a:xfrm>
        </p:spPr>
        <p:txBody>
          <a:bodyPr>
            <a:normAutofit/>
          </a:bodyPr>
          <a:lstStyle/>
          <a:p>
            <a:r>
              <a:rPr lang="fr-FR" sz="3600" dirty="0"/>
              <a:t>Fêtes des Handballs</a:t>
            </a:r>
          </a:p>
        </p:txBody>
      </p:sp>
    </p:spTree>
    <p:extLst>
      <p:ext uri="{BB962C8B-B14F-4D97-AF65-F5344CB8AC3E}">
        <p14:creationId xmlns:p14="http://schemas.microsoft.com/office/powerpoint/2010/main" val="104337392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rmAutofit/>
      </a:bodyPr>
      <a:lstStyle>
        <a:defPPr algn="l">
          <a:defRPr sz="1000" dirty="0" smtClean="0">
            <a:solidFill>
              <a:srgbClr val="002857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8430</TotalTime>
  <Words>965</Words>
  <Application>Microsoft Office PowerPoint</Application>
  <PresentationFormat>Affichage à l'écran (4:3)</PresentationFormat>
  <Paragraphs>142</Paragraphs>
  <Slides>21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31" baseType="lpstr">
      <vt:lpstr>Aptos</vt:lpstr>
      <vt:lpstr>Arial</vt:lpstr>
      <vt:lpstr>Calibri</vt:lpstr>
      <vt:lpstr>Courier New</vt:lpstr>
      <vt:lpstr>FFHand</vt:lpstr>
      <vt:lpstr>parka</vt:lpstr>
      <vt:lpstr>Parka Black</vt:lpstr>
      <vt:lpstr>Times New Roman</vt:lpstr>
      <vt:lpstr>Wingdings</vt:lpstr>
      <vt:lpstr>Thème Office</vt:lpstr>
      <vt:lpstr>Présentation PowerPoint</vt:lpstr>
      <vt:lpstr>ORDRE DU JOUR</vt:lpstr>
      <vt:lpstr>Ethique et citoyenneté </vt:lpstr>
      <vt:lpstr>Webinaire LOG.IN Prévention</vt:lpstr>
      <vt:lpstr>Partenaires numériques</vt:lpstr>
      <vt:lpstr>Présentation PowerPoint</vt:lpstr>
      <vt:lpstr>Présentation PowerPoint</vt:lpstr>
      <vt:lpstr>Présentation PowerPoint</vt:lpstr>
      <vt:lpstr>Fêtes des Handballs</vt:lpstr>
      <vt:lpstr>FETE DES HANDBALLS = Obligation SC </vt:lpstr>
      <vt:lpstr>PROPOSITION D’ORGANISATION</vt:lpstr>
      <vt:lpstr>Présentation PowerPoint</vt:lpstr>
      <vt:lpstr>Des jeux concours ! A destination des clubs </vt:lpstr>
      <vt:lpstr>Prends toi aux Jeux</vt:lpstr>
      <vt:lpstr>Présentation PowerPoint</vt:lpstr>
      <vt:lpstr>Ce qui est : ELIGIBLE () et NON ELIGIBLE ()</vt:lpstr>
      <vt:lpstr>PROGRAMMATION :</vt:lpstr>
      <vt:lpstr>Le Trophée des Clubs </vt:lpstr>
      <vt:lpstr>TROPHEE DES CLUBS</vt:lpstr>
      <vt:lpstr>APPEL A PROJETS FFHB</vt:lpstr>
      <vt:lpstr>Merci de votre attention</vt:lpstr>
    </vt:vector>
  </TitlesOfParts>
  <Company>Leroy Tremblot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Dominique Jubert</dc:creator>
  <cp:lastModifiedBy>COUIC NOLWENN (LIGUE CENTRE-VAL DE LOIRE)</cp:lastModifiedBy>
  <cp:revision>351</cp:revision>
  <dcterms:created xsi:type="dcterms:W3CDTF">2015-04-01T15:55:56Z</dcterms:created>
  <dcterms:modified xsi:type="dcterms:W3CDTF">2024-02-01T13:26:36Z</dcterms:modified>
</cp:coreProperties>
</file>